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9" r:id="rId2"/>
    <p:sldId id="260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20" y="4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A5E6BF-8E16-441C-AF41-34D20E9FC35F}" type="datetimeFigureOut">
              <a:rPr lang="en-GB" smtClean="0"/>
              <a:t>15/07/2024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5382ED-1C48-40B9-8406-8B80FC14E3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74209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5382ED-1C48-40B9-8406-8B80FC14E30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87723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5382ED-1C48-40B9-8406-8B80FC14E30A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5660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FD7410-B4A5-E332-EAAC-7433AC64D8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4B49E3-DBA0-2979-1E8C-32BA3B251A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E4705E-0E18-6F60-1028-19DEBBB24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D2152-DD0C-4B44-8AF8-3BDFB2111F2B}" type="datetimeFigureOut">
              <a:rPr lang="en-GB" smtClean="0"/>
              <a:t>15/07/2024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B09DDA-0529-4FB2-41F6-E099EE887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84A024-BADB-5D79-1758-EB13F4CC6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0143D-DEB9-4BFE-9256-8AA1D3A906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8254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EDFB86-1E66-5B4A-B3BA-9400BD5B8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3AA702-4796-D216-86BB-A9B9D0364C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052788-A39F-E434-ABF5-20E2B9FB4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D2152-DD0C-4B44-8AF8-3BDFB2111F2B}" type="datetimeFigureOut">
              <a:rPr lang="en-GB" smtClean="0"/>
              <a:t>15/07/2024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E99159-8C61-4D62-9785-39C43C80F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210757-F3CD-67D5-0F0B-0AFB2590E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0143D-DEB9-4BFE-9256-8AA1D3A906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4246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DE46C1D-E0CD-AA03-9728-E8B3BDC244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330FC5-8C53-21DB-54E4-293DFB5AD2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C42856-8970-A4A5-2EE1-5D098146C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D2152-DD0C-4B44-8AF8-3BDFB2111F2B}" type="datetimeFigureOut">
              <a:rPr lang="en-GB" smtClean="0"/>
              <a:t>15/07/2024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769407-4243-9414-C2E6-8D646D2401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71C6DC-F3F2-547A-38C6-44C9466C9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0143D-DEB9-4BFE-9256-8AA1D3A906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19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852F6-B5AD-1198-9F97-DC4F55E79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08435-59F0-997F-66CA-59BEFD9873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7224FF-B59B-763B-E847-F90C91040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D2152-DD0C-4B44-8AF8-3BDFB2111F2B}" type="datetimeFigureOut">
              <a:rPr lang="en-GB" smtClean="0"/>
              <a:t>15/07/2024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5BCCAB-DD7A-593A-4F2E-15D518533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4C0E7F-51D7-23B7-0A5A-015E78851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0143D-DEB9-4BFE-9256-8AA1D3A906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7542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E945B0-22B2-602D-DAE1-2A5653CFA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F17943-9B73-8E8D-A209-8FF6359451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33F9AE-4496-054A-EF44-EF44D4F5F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D2152-DD0C-4B44-8AF8-3BDFB2111F2B}" type="datetimeFigureOut">
              <a:rPr lang="en-GB" smtClean="0"/>
              <a:t>15/07/2024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2C68C4-25EB-3641-1F01-1C988E9AB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5332A4-00A1-67E0-A712-860A1BE8B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0143D-DEB9-4BFE-9256-8AA1D3A906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6231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02631-7C24-574D-398F-C3DAA75C3F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E8D43F-080B-6070-DEF6-37AFBE4C87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CFE1D4-6ECA-60FB-4EB8-D0FB8CF34A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1F6D48-2EB3-DC1F-468A-CA65453E9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D2152-DD0C-4B44-8AF8-3BDFB2111F2B}" type="datetimeFigureOut">
              <a:rPr lang="en-GB" smtClean="0"/>
              <a:t>15/07/2024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9FC1DC-43BE-7C77-A27C-8467884A5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F2102F-280E-B315-7D9B-F5820F3D9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0143D-DEB9-4BFE-9256-8AA1D3A906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3477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D8C39C-4DB9-8AA2-504C-97C171737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5E5D69-3C64-C9CB-618B-C80C0B2D3C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382CB3-D574-BBC2-FAC7-A872F72BB8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D51EBD-5CC8-44C7-0400-932FB2C1F0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1F4CBB-CA4D-CDA9-173C-08E0EAD79A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DF3936-29E7-E145-E5BE-5E9785DEE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D2152-DD0C-4B44-8AF8-3BDFB2111F2B}" type="datetimeFigureOut">
              <a:rPr lang="en-GB" smtClean="0"/>
              <a:t>15/07/2024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AACD43D-F4D7-054E-8438-87505AB54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091027-ED4C-B62C-522B-04B1C2946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0143D-DEB9-4BFE-9256-8AA1D3A906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5330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A86980-08CC-B9C0-1B0A-B3C0AC4B3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ACD0E3-F3ED-C9F6-4867-44E58BEA0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D2152-DD0C-4B44-8AF8-3BDFB2111F2B}" type="datetimeFigureOut">
              <a:rPr lang="en-GB" smtClean="0"/>
              <a:t>15/07/2024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C75904-5A19-1612-A359-2C39F7AB7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6256D3-AD8E-B881-F4EB-D8D6883CA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0143D-DEB9-4BFE-9256-8AA1D3A906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1745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F812CA-40CB-7CB6-8F36-03A040B33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D2152-DD0C-4B44-8AF8-3BDFB2111F2B}" type="datetimeFigureOut">
              <a:rPr lang="en-GB" smtClean="0"/>
              <a:t>15/07/2024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324C85-0EB4-9C81-ED1E-D171DAD1B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1051ED-D523-DA51-9D5B-6E1F79D8C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0143D-DEB9-4BFE-9256-8AA1D3A906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4382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7A2CC0-287D-D838-4034-A7520E6A0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F3A6C1-F421-ADB9-19C7-97EC6DD3A6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74FACF-DCBD-7579-D5EE-114AA4EC29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2F51E6-D134-C36E-1AEF-D3FCF1B43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D2152-DD0C-4B44-8AF8-3BDFB2111F2B}" type="datetimeFigureOut">
              <a:rPr lang="en-GB" smtClean="0"/>
              <a:t>15/07/2024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5DA431-463A-51A3-CF53-7790B297D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D88070-F8B6-DAC6-C561-FE935E6D2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0143D-DEB9-4BFE-9256-8AA1D3A906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9670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E98B0-227A-AD14-5C35-27F99C826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FFEE91C-BAD9-F4C0-6A6F-9996A8BB2F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B8DEE3-770E-DA86-3C2B-B5F443C924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D33B85-3819-E57B-7174-9E22867CD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D2152-DD0C-4B44-8AF8-3BDFB2111F2B}" type="datetimeFigureOut">
              <a:rPr lang="en-GB" smtClean="0"/>
              <a:t>15/07/2024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A09832-3F4E-366A-281C-462BBCB43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FEA40E-AFBC-E82F-1E22-FAE2E0177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0143D-DEB9-4BFE-9256-8AA1D3A906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2911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8A4620-9F16-CFEC-75F7-A65C21CCC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961C3C-A10B-BB48-C9F9-D93BAFF170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3B501B-2417-9B03-DD8A-EE29AE1A8B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09D2152-DD0C-4B44-8AF8-3BDFB2111F2B}" type="datetimeFigureOut">
              <a:rPr lang="en-GB" smtClean="0"/>
              <a:t>15/07/2024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D5AAAC-229E-DAFB-0988-7F3FD89247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88108-7174-8050-1C5B-451A28421C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B70143D-DEB9-4BFE-9256-8AA1D3A906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8985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sv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12" Type="http://schemas.openxmlformats.org/officeDocument/2006/relationships/image" Target="../media/image10.png"/><Relationship Id="rId17" Type="http://schemas.openxmlformats.org/officeDocument/2006/relationships/image" Target="../media/image15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3.svg"/><Relationship Id="rId15" Type="http://schemas.openxmlformats.org/officeDocument/2006/relationships/image" Target="../media/image13.svg"/><Relationship Id="rId10" Type="http://schemas.openxmlformats.org/officeDocument/2006/relationships/image" Target="../media/image8.png"/><Relationship Id="rId19" Type="http://schemas.openxmlformats.org/officeDocument/2006/relationships/image" Target="../media/image17.svg"/><Relationship Id="rId4" Type="http://schemas.openxmlformats.org/officeDocument/2006/relationships/image" Target="../media/image2.png"/><Relationship Id="rId9" Type="http://schemas.openxmlformats.org/officeDocument/2006/relationships/image" Target="../media/image7.sv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18" Type="http://schemas.openxmlformats.org/officeDocument/2006/relationships/image" Target="../media/image1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svg"/><Relationship Id="rId19" Type="http://schemas.openxmlformats.org/officeDocument/2006/relationships/image" Target="../media/image1.pn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8935AA-CDD5-69FE-CB12-9437EF795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020" y="100584"/>
            <a:ext cx="3932237" cy="1600200"/>
          </a:xfrm>
        </p:spPr>
        <p:txBody>
          <a:bodyPr>
            <a:normAutofit/>
          </a:bodyPr>
          <a:lstStyle/>
          <a:p>
            <a:r>
              <a:rPr lang="en-GB" dirty="0"/>
              <a:t>Governance Structure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175875-4785-A984-D3EB-FD8A4C9F56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0020" y="2057400"/>
            <a:ext cx="3932237" cy="4242816"/>
          </a:xfrm>
        </p:spPr>
        <p:txBody>
          <a:bodyPr>
            <a:normAutofit fontScale="850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There will be 5 working groups moving forwards as Health &amp; Wellbeing will merge with Leisure &amp; Recreation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The working groups will be: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n-GB" dirty="0"/>
              <a:t>Environment &amp; Sustainability managed by Peter Stevenson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n-GB" dirty="0"/>
              <a:t>Transport &amp; Parking managed by Mark Sugden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n-GB" dirty="0"/>
              <a:t>Shops &amp; Businesses managed by Leo Tye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n-GB" dirty="0"/>
              <a:t>Health, Wellbeing, &amp; Leisure managed by Jenny French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n-GB" dirty="0"/>
              <a:t>New Development &amp; Housing managed by Clive Thompson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Reporting lines &amp; governance structure is shown on the right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Working groups will work as they always have done but instead of reporting into CVA Trustees they will report into the Main CPC or a related Sub-Committee as shown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The CPC will be accountable for and manage the project via these sub-committees and working groups</a:t>
            </a:r>
          </a:p>
          <a:p>
            <a:pPr lvl="1"/>
            <a:endParaRPr lang="en-GB" dirty="0"/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2402BECA-CD56-78F6-5148-204580B68C99}"/>
              </a:ext>
            </a:extLst>
          </p:cNvPr>
          <p:cNvCxnSpPr>
            <a:cxnSpLocks/>
            <a:stCxn id="74" idx="0"/>
          </p:cNvCxnSpPr>
          <p:nvPr/>
        </p:nvCxnSpPr>
        <p:spPr>
          <a:xfrm flipV="1">
            <a:off x="5809466" y="3671345"/>
            <a:ext cx="3685" cy="94076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BFE93C5D-D148-00B0-1D5C-569765882239}"/>
              </a:ext>
            </a:extLst>
          </p:cNvPr>
          <p:cNvCxnSpPr>
            <a:cxnSpLocks/>
            <a:stCxn id="75" idx="0"/>
          </p:cNvCxnSpPr>
          <p:nvPr/>
        </p:nvCxnSpPr>
        <p:spPr>
          <a:xfrm flipV="1">
            <a:off x="7205450" y="1534697"/>
            <a:ext cx="0" cy="307436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A55B05C5-FF1F-2B97-B517-E2E08EC3D801}"/>
              </a:ext>
            </a:extLst>
          </p:cNvPr>
          <p:cNvCxnSpPr>
            <a:cxnSpLocks/>
            <a:stCxn id="76" idx="0"/>
          </p:cNvCxnSpPr>
          <p:nvPr/>
        </p:nvCxnSpPr>
        <p:spPr>
          <a:xfrm flipV="1">
            <a:off x="8601434" y="1534697"/>
            <a:ext cx="0" cy="308046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50DCD830-E56D-9337-395D-38D1174699FB}"/>
              </a:ext>
            </a:extLst>
          </p:cNvPr>
          <p:cNvCxnSpPr>
            <a:cxnSpLocks/>
            <a:stCxn id="77" idx="0"/>
          </p:cNvCxnSpPr>
          <p:nvPr/>
        </p:nvCxnSpPr>
        <p:spPr>
          <a:xfrm flipH="1" flipV="1">
            <a:off x="9973898" y="3671345"/>
            <a:ext cx="8280" cy="93467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Rectangle 65">
            <a:extLst>
              <a:ext uri="{FF2B5EF4-FFF2-40B4-BE49-F238E27FC236}">
                <a16:creationId xmlns:a16="http://schemas.microsoft.com/office/drawing/2014/main" id="{75165A8E-2A0C-D6EB-867A-587DBA6C09D5}"/>
              </a:ext>
            </a:extLst>
          </p:cNvPr>
          <p:cNvSpPr/>
          <p:nvPr/>
        </p:nvSpPr>
        <p:spPr>
          <a:xfrm>
            <a:off x="5809465" y="377803"/>
            <a:ext cx="4172713" cy="115689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50000">
                <a:schemeClr val="accent6">
                  <a:lumMod val="50000"/>
                </a:schemeClr>
              </a:gs>
              <a:gs pos="100000">
                <a:schemeClr val="accent6">
                  <a:lumMod val="50000"/>
                </a:schemeClr>
              </a:gs>
            </a:gsLst>
          </a:gradFill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1003">
            <a:schemeClr val="dk2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3DF22D93-1656-1E1E-2051-1C8F76324355}"/>
              </a:ext>
            </a:extLst>
          </p:cNvPr>
          <p:cNvSpPr/>
          <p:nvPr/>
        </p:nvSpPr>
        <p:spPr>
          <a:xfrm>
            <a:off x="9001718" y="2067034"/>
            <a:ext cx="2662978" cy="1613455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50000">
                <a:schemeClr val="accent6">
                  <a:lumMod val="50000"/>
                </a:schemeClr>
              </a:gs>
              <a:gs pos="100000">
                <a:schemeClr val="accent6">
                  <a:lumMod val="50000"/>
                </a:schemeClr>
              </a:gs>
            </a:gsLst>
          </a:gradFill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1003">
            <a:schemeClr val="dk2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53E004A3-6B87-8EBB-9C29-2556852563D1}"/>
              </a:ext>
            </a:extLst>
          </p:cNvPr>
          <p:cNvSpPr/>
          <p:nvPr/>
        </p:nvSpPr>
        <p:spPr>
          <a:xfrm>
            <a:off x="4435814" y="2073130"/>
            <a:ext cx="2662978" cy="1613455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50000">
                <a:schemeClr val="accent6">
                  <a:lumMod val="50000"/>
                </a:schemeClr>
              </a:gs>
              <a:gs pos="100000">
                <a:schemeClr val="accent6">
                  <a:lumMod val="50000"/>
                </a:schemeClr>
              </a:gs>
            </a:gsLst>
          </a:gradFill>
          <a:ln w="9525" cap="flat" cmpd="tri" algn="ctr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1003">
            <a:schemeClr val="dk2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B9D5834D-E468-002D-5235-E2BE5688629F}"/>
              </a:ext>
            </a:extLst>
          </p:cNvPr>
          <p:cNvCxnSpPr>
            <a:cxnSpLocks/>
            <a:stCxn id="78" idx="0"/>
          </p:cNvCxnSpPr>
          <p:nvPr/>
        </p:nvCxnSpPr>
        <p:spPr>
          <a:xfrm flipH="1" flipV="1">
            <a:off x="11352212" y="3686585"/>
            <a:ext cx="7662" cy="93467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Rectangle 73">
            <a:extLst>
              <a:ext uri="{FF2B5EF4-FFF2-40B4-BE49-F238E27FC236}">
                <a16:creationId xmlns:a16="http://schemas.microsoft.com/office/drawing/2014/main" id="{31C0543D-0915-F94B-7E41-53D15E753A98}"/>
              </a:ext>
            </a:extLst>
          </p:cNvPr>
          <p:cNvSpPr/>
          <p:nvPr/>
        </p:nvSpPr>
        <p:spPr>
          <a:xfrm>
            <a:off x="5289146" y="4612114"/>
            <a:ext cx="1040639" cy="1880126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50000">
                <a:schemeClr val="accent6">
                  <a:lumMod val="50000"/>
                </a:schemeClr>
              </a:gs>
              <a:gs pos="100000">
                <a:schemeClr val="accent6">
                  <a:lumMod val="50000"/>
                </a:schemeClr>
              </a:gs>
            </a:gsLst>
          </a:gradFill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1003">
            <a:schemeClr val="dk2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FB982657-1524-2E2A-96E3-B2F47D949C76}"/>
              </a:ext>
            </a:extLst>
          </p:cNvPr>
          <p:cNvSpPr/>
          <p:nvPr/>
        </p:nvSpPr>
        <p:spPr>
          <a:xfrm>
            <a:off x="6685130" y="4609066"/>
            <a:ext cx="1040639" cy="1880126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50000">
                <a:schemeClr val="accent6">
                  <a:lumMod val="50000"/>
                </a:schemeClr>
              </a:gs>
              <a:gs pos="100000">
                <a:schemeClr val="accent6">
                  <a:lumMod val="50000"/>
                </a:schemeClr>
              </a:gs>
            </a:gsLst>
          </a:gradFill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1003">
            <a:schemeClr val="dk2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25BCBB0D-AAE4-0180-659E-F57580822E25}"/>
              </a:ext>
            </a:extLst>
          </p:cNvPr>
          <p:cNvSpPr/>
          <p:nvPr/>
        </p:nvSpPr>
        <p:spPr>
          <a:xfrm>
            <a:off x="8081114" y="4615162"/>
            <a:ext cx="1040639" cy="1880126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50000">
                <a:schemeClr val="accent6">
                  <a:lumMod val="50000"/>
                </a:schemeClr>
              </a:gs>
              <a:gs pos="100000">
                <a:schemeClr val="accent6">
                  <a:lumMod val="50000"/>
                </a:schemeClr>
              </a:gs>
            </a:gsLst>
          </a:gradFill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1003">
            <a:schemeClr val="dk2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3208584-1DE0-0338-FF6C-0ABE96CAF1C2}"/>
              </a:ext>
            </a:extLst>
          </p:cNvPr>
          <p:cNvSpPr/>
          <p:nvPr/>
        </p:nvSpPr>
        <p:spPr>
          <a:xfrm>
            <a:off x="9461858" y="4606018"/>
            <a:ext cx="1040639" cy="1880126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50000">
                <a:schemeClr val="accent6">
                  <a:lumMod val="50000"/>
                </a:schemeClr>
              </a:gs>
              <a:gs pos="100000">
                <a:schemeClr val="accent6">
                  <a:lumMod val="50000"/>
                </a:schemeClr>
              </a:gs>
            </a:gsLst>
          </a:gradFill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1003">
            <a:schemeClr val="dk2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79CA5B24-7EF2-D8C5-EB7A-B74D0403047C}"/>
              </a:ext>
            </a:extLst>
          </p:cNvPr>
          <p:cNvSpPr/>
          <p:nvPr/>
        </p:nvSpPr>
        <p:spPr>
          <a:xfrm>
            <a:off x="10839554" y="4621258"/>
            <a:ext cx="1040639" cy="1880126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50000">
                <a:schemeClr val="accent6">
                  <a:lumMod val="50000"/>
                </a:schemeClr>
              </a:gs>
              <a:gs pos="100000">
                <a:schemeClr val="accent6">
                  <a:lumMod val="50000"/>
                </a:schemeClr>
              </a:gs>
            </a:gsLst>
          </a:gradFill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1003">
            <a:schemeClr val="dk2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2" name="Picture 91" descr="A green and white logo&#10;&#10;Description automatically generated">
            <a:extLst>
              <a:ext uri="{FF2B5EF4-FFF2-40B4-BE49-F238E27FC236}">
                <a16:creationId xmlns:a16="http://schemas.microsoft.com/office/drawing/2014/main" id="{620610FC-BC04-D248-F35B-FEC1A9B0948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06" b="42529"/>
          <a:stretch/>
        </p:blipFill>
        <p:spPr>
          <a:xfrm>
            <a:off x="10042004" y="113004"/>
            <a:ext cx="2115195" cy="910912"/>
          </a:xfrm>
          <a:prstGeom prst="rect">
            <a:avLst/>
          </a:prstGeom>
        </p:spPr>
      </p:pic>
      <p:pic>
        <p:nvPicPr>
          <p:cNvPr id="6" name="Content Placeholder 5" descr="Meeting outline">
            <a:extLst>
              <a:ext uri="{FF2B5EF4-FFF2-40B4-BE49-F238E27FC236}">
                <a16:creationId xmlns:a16="http://schemas.microsoft.com/office/drawing/2014/main" id="{541A2016-C9FB-9E5C-8E68-01C55B2280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25421" y="179933"/>
            <a:ext cx="914400" cy="914400"/>
          </a:xfrm>
        </p:spPr>
      </p:pic>
      <p:pic>
        <p:nvPicPr>
          <p:cNvPr id="9" name="Graphic 8" descr="House outline">
            <a:extLst>
              <a:ext uri="{FF2B5EF4-FFF2-40B4-BE49-F238E27FC236}">
                <a16:creationId xmlns:a16="http://schemas.microsoft.com/office/drawing/2014/main" id="{BB5F3FD5-282D-58E2-A410-C04E1324F6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92777" y="2240285"/>
            <a:ext cx="914400" cy="914400"/>
          </a:xfrm>
          <a:prstGeom prst="rect">
            <a:avLst/>
          </a:prstGeom>
        </p:spPr>
      </p:pic>
      <p:pic>
        <p:nvPicPr>
          <p:cNvPr id="12" name="Graphic 11" descr="Sustainability outline">
            <a:extLst>
              <a:ext uri="{FF2B5EF4-FFF2-40B4-BE49-F238E27FC236}">
                <a16:creationId xmlns:a16="http://schemas.microsoft.com/office/drawing/2014/main" id="{098B0A77-BE98-03DD-BB1E-699409E4264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69284" y="4630235"/>
            <a:ext cx="765016" cy="765016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36ABF600-7810-5835-5D62-D4593265EC2A}"/>
              </a:ext>
            </a:extLst>
          </p:cNvPr>
          <p:cNvGrpSpPr/>
          <p:nvPr/>
        </p:nvGrpSpPr>
        <p:grpSpPr>
          <a:xfrm>
            <a:off x="9806545" y="2067034"/>
            <a:ext cx="1232031" cy="1309030"/>
            <a:chOff x="9469670" y="2673420"/>
            <a:chExt cx="1232031" cy="1309030"/>
          </a:xfrm>
          <a:solidFill>
            <a:schemeClr val="bg1"/>
          </a:solidFill>
        </p:grpSpPr>
        <p:pic>
          <p:nvPicPr>
            <p:cNvPr id="14" name="Graphic 13" descr="Deciduous tree outline">
              <a:extLst>
                <a:ext uri="{FF2B5EF4-FFF2-40B4-BE49-F238E27FC236}">
                  <a16:creationId xmlns:a16="http://schemas.microsoft.com/office/drawing/2014/main" id="{10577683-4877-74D5-0714-608B8601AAE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9787301" y="2673420"/>
              <a:ext cx="914400" cy="914400"/>
            </a:xfrm>
            <a:prstGeom prst="rect">
              <a:avLst/>
            </a:prstGeom>
          </p:spPr>
        </p:pic>
        <p:pic>
          <p:nvPicPr>
            <p:cNvPr id="16" name="Graphic 15" descr="Car with solid fill">
              <a:extLst>
                <a:ext uri="{FF2B5EF4-FFF2-40B4-BE49-F238E27FC236}">
                  <a16:creationId xmlns:a16="http://schemas.microsoft.com/office/drawing/2014/main" id="{AE96AEAB-16AD-1B6C-DC06-D5D6B21BE0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9469670" y="3068050"/>
              <a:ext cx="914400" cy="914400"/>
            </a:xfrm>
            <a:prstGeom prst="rect">
              <a:avLst/>
            </a:prstGeom>
          </p:spPr>
        </p:pic>
      </p:grpSp>
      <p:pic>
        <p:nvPicPr>
          <p:cNvPr id="22" name="Graphic 21" descr="Car with solid fill">
            <a:extLst>
              <a:ext uri="{FF2B5EF4-FFF2-40B4-BE49-F238E27FC236}">
                <a16:creationId xmlns:a16="http://schemas.microsoft.com/office/drawing/2014/main" id="{3090A507-CC75-223F-9896-43C48799AA0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537123" y="4588848"/>
            <a:ext cx="914400" cy="914400"/>
          </a:xfrm>
          <a:prstGeom prst="rect">
            <a:avLst/>
          </a:prstGeom>
        </p:spPr>
      </p:pic>
      <p:pic>
        <p:nvPicPr>
          <p:cNvPr id="25" name="Graphic 24" descr="Shopping cart outline">
            <a:extLst>
              <a:ext uri="{FF2B5EF4-FFF2-40B4-BE49-F238E27FC236}">
                <a16:creationId xmlns:a16="http://schemas.microsoft.com/office/drawing/2014/main" id="{1EA48643-885A-5431-88C6-05F5B058148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236828" y="4616279"/>
            <a:ext cx="837397" cy="837397"/>
          </a:xfrm>
          <a:prstGeom prst="rect">
            <a:avLst/>
          </a:prstGeom>
        </p:spPr>
      </p:pic>
      <p:pic>
        <p:nvPicPr>
          <p:cNvPr id="28" name="Graphic 27" descr="House outline">
            <a:extLst>
              <a:ext uri="{FF2B5EF4-FFF2-40B4-BE49-F238E27FC236}">
                <a16:creationId xmlns:a16="http://schemas.microsoft.com/office/drawing/2014/main" id="{0A5318A8-D8FA-7207-4B8A-6B8838586B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348440" y="4558373"/>
            <a:ext cx="914400" cy="914400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A7E72B6E-CC10-6580-9A3E-44780AAA9B94}"/>
              </a:ext>
            </a:extLst>
          </p:cNvPr>
          <p:cNvGrpSpPr/>
          <p:nvPr/>
        </p:nvGrpSpPr>
        <p:grpSpPr>
          <a:xfrm>
            <a:off x="6713840" y="4617723"/>
            <a:ext cx="996081" cy="914401"/>
            <a:chOff x="6322183" y="4559972"/>
            <a:chExt cx="1212784" cy="1241656"/>
          </a:xfrm>
          <a:solidFill>
            <a:schemeClr val="bg1"/>
          </a:solidFill>
        </p:grpSpPr>
        <p:pic>
          <p:nvPicPr>
            <p:cNvPr id="34" name="Graphic 33" descr="Mental Health outline">
              <a:extLst>
                <a:ext uri="{FF2B5EF4-FFF2-40B4-BE49-F238E27FC236}">
                  <a16:creationId xmlns:a16="http://schemas.microsoft.com/office/drawing/2014/main" id="{71175434-A084-7EF2-F7D8-4B41D048350A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6322183" y="4559972"/>
              <a:ext cx="914400" cy="914400"/>
            </a:xfrm>
            <a:prstGeom prst="rect">
              <a:avLst/>
            </a:prstGeom>
          </p:spPr>
        </p:pic>
        <p:pic>
          <p:nvPicPr>
            <p:cNvPr id="36" name="Graphic 35" descr="Dumbbell with solid fill">
              <a:extLst>
                <a:ext uri="{FF2B5EF4-FFF2-40B4-BE49-F238E27FC236}">
                  <a16:creationId xmlns:a16="http://schemas.microsoft.com/office/drawing/2014/main" id="{24FF5BE1-65F9-2794-6C39-20BEE355E5B7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6620567" y="4887228"/>
              <a:ext cx="914400" cy="914400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7929363A-A063-F2AD-8622-63E263439453}"/>
              </a:ext>
            </a:extLst>
          </p:cNvPr>
          <p:cNvSpPr txBox="1"/>
          <p:nvPr/>
        </p:nvSpPr>
        <p:spPr>
          <a:xfrm>
            <a:off x="6572462" y="992517"/>
            <a:ext cx="2662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Claygate Parish Council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D7781FC-895F-DA66-8118-FDA910588B79}"/>
              </a:ext>
            </a:extLst>
          </p:cNvPr>
          <p:cNvSpPr txBox="1"/>
          <p:nvPr/>
        </p:nvSpPr>
        <p:spPr>
          <a:xfrm>
            <a:off x="4966226" y="3060337"/>
            <a:ext cx="1587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Planning </a:t>
            </a:r>
          </a:p>
          <a:p>
            <a:pPr algn="ctr"/>
            <a:r>
              <a:rPr lang="en-GB" b="1" dirty="0">
                <a:solidFill>
                  <a:schemeClr val="bg1"/>
                </a:solidFill>
              </a:rPr>
              <a:t>Committee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6FE043E-24F2-3BA7-9B23-8356C85F9401}"/>
              </a:ext>
            </a:extLst>
          </p:cNvPr>
          <p:cNvSpPr txBox="1"/>
          <p:nvPr/>
        </p:nvSpPr>
        <p:spPr>
          <a:xfrm>
            <a:off x="8950090" y="3058737"/>
            <a:ext cx="27110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Environment, Highways </a:t>
            </a:r>
          </a:p>
          <a:p>
            <a:pPr algn="ctr"/>
            <a:r>
              <a:rPr lang="en-GB" b="1" dirty="0">
                <a:solidFill>
                  <a:schemeClr val="bg1"/>
                </a:solidFill>
              </a:rPr>
              <a:t>&amp; Transport Committee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5771928-74D6-623C-AB39-AC50F10E1422}"/>
              </a:ext>
            </a:extLst>
          </p:cNvPr>
          <p:cNvSpPr txBox="1"/>
          <p:nvPr/>
        </p:nvSpPr>
        <p:spPr>
          <a:xfrm>
            <a:off x="10720945" y="5403151"/>
            <a:ext cx="12489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chemeClr val="bg1"/>
                </a:solidFill>
              </a:rPr>
              <a:t>Environment </a:t>
            </a:r>
          </a:p>
          <a:p>
            <a:pPr algn="ctr"/>
            <a:r>
              <a:rPr lang="en-GB" sz="1200" b="1" dirty="0">
                <a:solidFill>
                  <a:schemeClr val="bg1"/>
                </a:solidFill>
              </a:rPr>
              <a:t>&amp; Sustainability</a:t>
            </a:r>
          </a:p>
          <a:p>
            <a:pPr algn="ctr"/>
            <a:r>
              <a:rPr lang="en-GB" sz="1200" b="1" dirty="0">
                <a:solidFill>
                  <a:schemeClr val="bg1"/>
                </a:solidFill>
              </a:rPr>
              <a:t>Working </a:t>
            </a:r>
          </a:p>
          <a:p>
            <a:pPr algn="ctr"/>
            <a:r>
              <a:rPr lang="en-GB" sz="1200" b="1" dirty="0">
                <a:solidFill>
                  <a:schemeClr val="bg1"/>
                </a:solidFill>
              </a:rPr>
              <a:t>Group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131C41F-42C2-FEB5-76F0-CFB86E897801}"/>
              </a:ext>
            </a:extLst>
          </p:cNvPr>
          <p:cNvSpPr txBox="1"/>
          <p:nvPr/>
        </p:nvSpPr>
        <p:spPr>
          <a:xfrm>
            <a:off x="9536598" y="5595175"/>
            <a:ext cx="8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chemeClr val="bg1"/>
                </a:solidFill>
              </a:rPr>
              <a:t>Transport </a:t>
            </a:r>
          </a:p>
          <a:p>
            <a:pPr algn="ctr"/>
            <a:r>
              <a:rPr lang="en-GB" sz="1200" b="1" dirty="0">
                <a:solidFill>
                  <a:schemeClr val="bg1"/>
                </a:solidFill>
              </a:rPr>
              <a:t>&amp; Parking</a:t>
            </a:r>
          </a:p>
          <a:p>
            <a:pPr algn="ctr"/>
            <a:r>
              <a:rPr lang="en-GB" sz="1200" b="1" dirty="0">
                <a:solidFill>
                  <a:schemeClr val="bg1"/>
                </a:solidFill>
              </a:rPr>
              <a:t>Working </a:t>
            </a:r>
          </a:p>
          <a:p>
            <a:pPr algn="ctr"/>
            <a:r>
              <a:rPr lang="en-GB" sz="1200" b="1" dirty="0">
                <a:solidFill>
                  <a:schemeClr val="bg1"/>
                </a:solidFill>
              </a:rPr>
              <a:t>Group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729B9D4-61A0-EBDA-BD4B-5D66F0056838}"/>
              </a:ext>
            </a:extLst>
          </p:cNvPr>
          <p:cNvSpPr txBox="1"/>
          <p:nvPr/>
        </p:nvSpPr>
        <p:spPr>
          <a:xfrm>
            <a:off x="8129212" y="5595175"/>
            <a:ext cx="10406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chemeClr val="bg1"/>
                </a:solidFill>
              </a:rPr>
              <a:t>Shops &amp; </a:t>
            </a:r>
          </a:p>
          <a:p>
            <a:pPr algn="ctr"/>
            <a:r>
              <a:rPr lang="en-GB" sz="1200" b="1" dirty="0">
                <a:solidFill>
                  <a:schemeClr val="bg1"/>
                </a:solidFill>
              </a:rPr>
              <a:t>Businesses</a:t>
            </a:r>
          </a:p>
          <a:p>
            <a:pPr algn="ctr"/>
            <a:r>
              <a:rPr lang="en-GB" sz="1200" b="1" dirty="0">
                <a:solidFill>
                  <a:schemeClr val="bg1"/>
                </a:solidFill>
              </a:rPr>
              <a:t>Working </a:t>
            </a:r>
          </a:p>
          <a:p>
            <a:pPr algn="ctr"/>
            <a:r>
              <a:rPr lang="en-GB" sz="1200" b="1" dirty="0">
                <a:solidFill>
                  <a:schemeClr val="bg1"/>
                </a:solidFill>
              </a:rPr>
              <a:t>Group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1EE936E-D64C-1A27-6C9A-C1DF126009E5}"/>
              </a:ext>
            </a:extLst>
          </p:cNvPr>
          <p:cNvSpPr txBox="1"/>
          <p:nvPr/>
        </p:nvSpPr>
        <p:spPr>
          <a:xfrm>
            <a:off x="6761398" y="5410509"/>
            <a:ext cx="8781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chemeClr val="bg1"/>
                </a:solidFill>
              </a:rPr>
              <a:t>Health, </a:t>
            </a:r>
          </a:p>
          <a:p>
            <a:pPr algn="ctr"/>
            <a:r>
              <a:rPr lang="en-GB" sz="1200" b="1" dirty="0">
                <a:solidFill>
                  <a:schemeClr val="bg1"/>
                </a:solidFill>
              </a:rPr>
              <a:t>Wellbeing </a:t>
            </a:r>
          </a:p>
          <a:p>
            <a:pPr algn="ctr"/>
            <a:r>
              <a:rPr lang="en-GB" sz="1200" b="1" dirty="0">
                <a:solidFill>
                  <a:schemeClr val="bg1"/>
                </a:solidFill>
              </a:rPr>
              <a:t>&amp; Leisure</a:t>
            </a:r>
          </a:p>
          <a:p>
            <a:pPr algn="ctr"/>
            <a:r>
              <a:rPr lang="en-GB" sz="1200" b="1" dirty="0">
                <a:solidFill>
                  <a:schemeClr val="bg1"/>
                </a:solidFill>
              </a:rPr>
              <a:t>Working </a:t>
            </a:r>
          </a:p>
          <a:p>
            <a:pPr algn="ctr"/>
            <a:r>
              <a:rPr lang="en-GB" sz="1200" b="1" dirty="0">
                <a:solidFill>
                  <a:schemeClr val="bg1"/>
                </a:solidFill>
              </a:rPr>
              <a:t>Group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608AF57-A15D-49B7-AB04-60A434B4D855}"/>
              </a:ext>
            </a:extLst>
          </p:cNvPr>
          <p:cNvSpPr txBox="1"/>
          <p:nvPr/>
        </p:nvSpPr>
        <p:spPr>
          <a:xfrm>
            <a:off x="5241495" y="5410509"/>
            <a:ext cx="11340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chemeClr val="bg1"/>
                </a:solidFill>
              </a:rPr>
              <a:t>New </a:t>
            </a:r>
          </a:p>
          <a:p>
            <a:pPr algn="ctr"/>
            <a:r>
              <a:rPr lang="en-GB" sz="1200" b="1" dirty="0">
                <a:solidFill>
                  <a:schemeClr val="bg1"/>
                </a:solidFill>
              </a:rPr>
              <a:t>Development</a:t>
            </a:r>
          </a:p>
          <a:p>
            <a:pPr algn="ctr"/>
            <a:r>
              <a:rPr lang="en-GB" sz="1200" b="1" dirty="0">
                <a:solidFill>
                  <a:schemeClr val="bg1"/>
                </a:solidFill>
              </a:rPr>
              <a:t>&amp; Housing</a:t>
            </a:r>
          </a:p>
          <a:p>
            <a:pPr algn="ctr"/>
            <a:r>
              <a:rPr lang="en-GB" sz="1200" b="1" dirty="0">
                <a:solidFill>
                  <a:schemeClr val="bg1"/>
                </a:solidFill>
              </a:rPr>
              <a:t>Working </a:t>
            </a:r>
          </a:p>
          <a:p>
            <a:pPr algn="ctr"/>
            <a:r>
              <a:rPr lang="en-GB" sz="1200" b="1" dirty="0">
                <a:solidFill>
                  <a:schemeClr val="bg1"/>
                </a:solidFill>
              </a:rPr>
              <a:t>Group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F1F5B4FF-E283-F47D-48AE-1B30CBE5C63B}"/>
              </a:ext>
            </a:extLst>
          </p:cNvPr>
          <p:cNvCxnSpPr>
            <a:cxnSpLocks/>
          </p:cNvCxnSpPr>
          <p:nvPr/>
        </p:nvCxnSpPr>
        <p:spPr>
          <a:xfrm flipV="1">
            <a:off x="6059089" y="1534697"/>
            <a:ext cx="0" cy="53233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473D9C68-DB7F-B11C-B8C5-6E8EE5F786BE}"/>
              </a:ext>
            </a:extLst>
          </p:cNvPr>
          <p:cNvCxnSpPr>
            <a:cxnSpLocks/>
          </p:cNvCxnSpPr>
          <p:nvPr/>
        </p:nvCxnSpPr>
        <p:spPr>
          <a:xfrm flipV="1">
            <a:off x="9722785" y="1534697"/>
            <a:ext cx="0" cy="53843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5455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47">
            <a:extLst>
              <a:ext uri="{FF2B5EF4-FFF2-40B4-BE49-F238E27FC236}">
                <a16:creationId xmlns:a16="http://schemas.microsoft.com/office/drawing/2014/main" id="{A3D8498F-8F8C-CDC2-FB97-9DE6E97D4658}"/>
              </a:ext>
            </a:extLst>
          </p:cNvPr>
          <p:cNvSpPr/>
          <p:nvPr/>
        </p:nvSpPr>
        <p:spPr>
          <a:xfrm>
            <a:off x="5175504" y="3971394"/>
            <a:ext cx="1838057" cy="2726881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50000">
                <a:schemeClr val="accent6">
                  <a:lumMod val="50000"/>
                </a:schemeClr>
              </a:gs>
              <a:gs pos="100000">
                <a:schemeClr val="accent6">
                  <a:lumMod val="50000"/>
                </a:schemeClr>
              </a:gs>
            </a:gsLst>
          </a:gradFill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1003">
            <a:schemeClr val="dk2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4EF4BE7-2697-EE7E-C718-177B8399E90B}"/>
              </a:ext>
            </a:extLst>
          </p:cNvPr>
          <p:cNvSpPr/>
          <p:nvPr/>
        </p:nvSpPr>
        <p:spPr>
          <a:xfrm>
            <a:off x="7248144" y="3977490"/>
            <a:ext cx="1838057" cy="2726881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50000">
                <a:schemeClr val="accent6">
                  <a:lumMod val="50000"/>
                </a:schemeClr>
              </a:gs>
              <a:gs pos="100000">
                <a:schemeClr val="accent6">
                  <a:lumMod val="50000"/>
                </a:schemeClr>
              </a:gs>
            </a:gsLst>
          </a:gradFill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1003">
            <a:schemeClr val="dk2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ED1CCCA2-BFD5-E6B6-CDAB-49643F7124B5}"/>
              </a:ext>
            </a:extLst>
          </p:cNvPr>
          <p:cNvSpPr/>
          <p:nvPr/>
        </p:nvSpPr>
        <p:spPr>
          <a:xfrm>
            <a:off x="9296400" y="3977490"/>
            <a:ext cx="1838057" cy="2726881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50000">
                <a:schemeClr val="accent6">
                  <a:lumMod val="50000"/>
                </a:schemeClr>
              </a:gs>
              <a:gs pos="100000">
                <a:schemeClr val="accent6">
                  <a:lumMod val="50000"/>
                </a:schemeClr>
              </a:gs>
            </a:gsLst>
          </a:gradFill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1003">
            <a:schemeClr val="dk2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FC88BDB1-4D6B-ADAC-D2A7-3EA27B279EFE}"/>
              </a:ext>
            </a:extLst>
          </p:cNvPr>
          <p:cNvSpPr/>
          <p:nvPr/>
        </p:nvSpPr>
        <p:spPr>
          <a:xfrm>
            <a:off x="3096768" y="3968346"/>
            <a:ext cx="1838057" cy="2726881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50000">
                <a:schemeClr val="accent6">
                  <a:lumMod val="50000"/>
                </a:schemeClr>
              </a:gs>
              <a:gs pos="100000">
                <a:schemeClr val="accent6">
                  <a:lumMod val="50000"/>
                </a:schemeClr>
              </a:gs>
            </a:gsLst>
          </a:gradFill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1003">
            <a:schemeClr val="dk2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4E4EF30B-F08A-FD16-DB38-038D9EDDF9F2}"/>
              </a:ext>
            </a:extLst>
          </p:cNvPr>
          <p:cNvSpPr/>
          <p:nvPr/>
        </p:nvSpPr>
        <p:spPr>
          <a:xfrm>
            <a:off x="993648" y="3977490"/>
            <a:ext cx="1838057" cy="2726881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50000">
                <a:schemeClr val="accent6">
                  <a:lumMod val="50000"/>
                </a:schemeClr>
              </a:gs>
              <a:gs pos="100000">
                <a:schemeClr val="accent6">
                  <a:lumMod val="50000"/>
                </a:schemeClr>
              </a:gs>
            </a:gsLst>
          </a:gradFill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1003">
            <a:schemeClr val="dk2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6E22950C-5270-8D1A-9245-6C2E8EE37E90}"/>
              </a:ext>
            </a:extLst>
          </p:cNvPr>
          <p:cNvSpPr/>
          <p:nvPr/>
        </p:nvSpPr>
        <p:spPr>
          <a:xfrm>
            <a:off x="6744929" y="1606146"/>
            <a:ext cx="4057243" cy="2059789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50000">
                <a:schemeClr val="accent6">
                  <a:lumMod val="50000"/>
                </a:schemeClr>
              </a:gs>
              <a:gs pos="100000">
                <a:schemeClr val="accent6">
                  <a:lumMod val="50000"/>
                </a:schemeClr>
              </a:gs>
            </a:gsLst>
          </a:gradFill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1003">
            <a:schemeClr val="dk2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82855AD3-34CC-EA72-2581-A3885CFBE71A}"/>
              </a:ext>
            </a:extLst>
          </p:cNvPr>
          <p:cNvSpPr/>
          <p:nvPr/>
        </p:nvSpPr>
        <p:spPr>
          <a:xfrm>
            <a:off x="322793" y="1621386"/>
            <a:ext cx="3719193" cy="2059789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50000">
                <a:schemeClr val="accent6">
                  <a:lumMod val="50000"/>
                </a:schemeClr>
              </a:gs>
              <a:gs pos="100000">
                <a:schemeClr val="accent6">
                  <a:lumMod val="50000"/>
                </a:schemeClr>
              </a:gs>
            </a:gsLst>
          </a:gradFill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1003">
            <a:schemeClr val="dk2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6E22950C-5270-8D1A-9245-6C2E8EE37E90}"/>
              </a:ext>
            </a:extLst>
          </p:cNvPr>
          <p:cNvSpPr/>
          <p:nvPr/>
        </p:nvSpPr>
        <p:spPr>
          <a:xfrm>
            <a:off x="3326451" y="94339"/>
            <a:ext cx="4609041" cy="1156894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50000">
                <a:schemeClr val="accent6">
                  <a:lumMod val="50000"/>
                </a:schemeClr>
              </a:gs>
              <a:gs pos="100000">
                <a:schemeClr val="accent6">
                  <a:lumMod val="50000"/>
                </a:schemeClr>
              </a:gs>
            </a:gsLst>
          </a:gradFill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1003">
            <a:schemeClr val="dk2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8935AA-CDD5-69FE-CB12-9437EF795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284" y="-457200"/>
            <a:ext cx="3932237" cy="1600200"/>
          </a:xfrm>
        </p:spPr>
        <p:txBody>
          <a:bodyPr>
            <a:normAutofit/>
          </a:bodyPr>
          <a:lstStyle/>
          <a:p>
            <a:r>
              <a:rPr lang="en-GB" dirty="0"/>
              <a:t>Governance Membership</a:t>
            </a:r>
          </a:p>
        </p:txBody>
      </p:sp>
      <p:pic>
        <p:nvPicPr>
          <p:cNvPr id="6" name="Content Placeholder 5" descr="Meeting outline">
            <a:extLst>
              <a:ext uri="{FF2B5EF4-FFF2-40B4-BE49-F238E27FC236}">
                <a16:creationId xmlns:a16="http://schemas.microsoft.com/office/drawing/2014/main" id="{541A2016-C9FB-9E5C-8E68-01C55B2280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94470" y="51917"/>
            <a:ext cx="914400" cy="914400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929363A-A063-F2AD-8622-63E263439453}"/>
              </a:ext>
            </a:extLst>
          </p:cNvPr>
          <p:cNvSpPr txBox="1"/>
          <p:nvPr/>
        </p:nvSpPr>
        <p:spPr>
          <a:xfrm>
            <a:off x="4013849" y="864501"/>
            <a:ext cx="26872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Claygate Parish Council</a:t>
            </a:r>
          </a:p>
        </p:txBody>
      </p:sp>
      <p:pic>
        <p:nvPicPr>
          <p:cNvPr id="9" name="Graphic 8" descr="House outline">
            <a:extLst>
              <a:ext uri="{FF2B5EF4-FFF2-40B4-BE49-F238E27FC236}">
                <a16:creationId xmlns:a16="http://schemas.microsoft.com/office/drawing/2014/main" id="{BB5F3FD5-282D-58E2-A410-C04E1324F6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17274" y="2240285"/>
            <a:ext cx="914400" cy="9144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D7781FC-895F-DA66-8118-FDA910588B79}"/>
              </a:ext>
            </a:extLst>
          </p:cNvPr>
          <p:cNvSpPr txBox="1"/>
          <p:nvPr/>
        </p:nvSpPr>
        <p:spPr>
          <a:xfrm>
            <a:off x="2581579" y="3060337"/>
            <a:ext cx="1569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Planning </a:t>
            </a:r>
          </a:p>
          <a:p>
            <a:pPr algn="ctr"/>
            <a:r>
              <a:rPr lang="en-GB" b="1" dirty="0">
                <a:solidFill>
                  <a:schemeClr val="bg1"/>
                </a:solidFill>
              </a:rPr>
              <a:t>Committee</a:t>
            </a:r>
          </a:p>
        </p:txBody>
      </p:sp>
      <p:pic>
        <p:nvPicPr>
          <p:cNvPr id="12" name="Graphic 11" descr="Sustainability outline">
            <a:extLst>
              <a:ext uri="{FF2B5EF4-FFF2-40B4-BE49-F238E27FC236}">
                <a16:creationId xmlns:a16="http://schemas.microsoft.com/office/drawing/2014/main" id="{098B0A77-BE98-03DD-BB1E-699409E4264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784427" y="3976546"/>
            <a:ext cx="914400" cy="91440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36ABF600-7810-5835-5D62-D4593265EC2A}"/>
              </a:ext>
            </a:extLst>
          </p:cNvPr>
          <p:cNvGrpSpPr/>
          <p:nvPr/>
        </p:nvGrpSpPr>
        <p:grpSpPr>
          <a:xfrm>
            <a:off x="7513338" y="2067034"/>
            <a:ext cx="1232031" cy="1309030"/>
            <a:chOff x="9469670" y="2673420"/>
            <a:chExt cx="1232031" cy="1309030"/>
          </a:xfrm>
          <a:solidFill>
            <a:schemeClr val="bg1"/>
          </a:solidFill>
        </p:grpSpPr>
        <p:pic>
          <p:nvPicPr>
            <p:cNvPr id="14" name="Graphic 13" descr="Deciduous tree outline">
              <a:extLst>
                <a:ext uri="{FF2B5EF4-FFF2-40B4-BE49-F238E27FC236}">
                  <a16:creationId xmlns:a16="http://schemas.microsoft.com/office/drawing/2014/main" id="{10577683-4877-74D5-0714-608B8601AAE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9787301" y="2673420"/>
              <a:ext cx="914400" cy="914400"/>
            </a:xfrm>
            <a:prstGeom prst="rect">
              <a:avLst/>
            </a:prstGeom>
          </p:spPr>
        </p:pic>
        <p:pic>
          <p:nvPicPr>
            <p:cNvPr id="16" name="Graphic 15" descr="Car with solid fill">
              <a:extLst>
                <a:ext uri="{FF2B5EF4-FFF2-40B4-BE49-F238E27FC236}">
                  <a16:creationId xmlns:a16="http://schemas.microsoft.com/office/drawing/2014/main" id="{AE96AEAB-16AD-1B6C-DC06-D5D6B21BE0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9469670" y="3068050"/>
              <a:ext cx="914400" cy="914400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66FE043E-24F2-3BA7-9B23-8356C85F9401}"/>
              </a:ext>
            </a:extLst>
          </p:cNvPr>
          <p:cNvSpPr txBox="1"/>
          <p:nvPr/>
        </p:nvSpPr>
        <p:spPr>
          <a:xfrm>
            <a:off x="6593383" y="3058737"/>
            <a:ext cx="29117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Environment, Highways </a:t>
            </a:r>
          </a:p>
          <a:p>
            <a:pPr algn="ctr"/>
            <a:r>
              <a:rPr lang="en-GB" b="1" dirty="0">
                <a:solidFill>
                  <a:schemeClr val="bg1"/>
                </a:solidFill>
              </a:rPr>
              <a:t>&amp; Transport Committee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5771928-74D6-623C-AB39-AC50F10E1422}"/>
              </a:ext>
            </a:extLst>
          </p:cNvPr>
          <p:cNvSpPr txBox="1"/>
          <p:nvPr/>
        </p:nvSpPr>
        <p:spPr>
          <a:xfrm>
            <a:off x="9036301" y="4738532"/>
            <a:ext cx="236452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</a:rPr>
              <a:t>Environment &amp; </a:t>
            </a:r>
          </a:p>
          <a:p>
            <a:pPr algn="ctr"/>
            <a:r>
              <a:rPr lang="en-GB" sz="1400" b="1" dirty="0">
                <a:solidFill>
                  <a:schemeClr val="bg1"/>
                </a:solidFill>
              </a:rPr>
              <a:t>Sustainability</a:t>
            </a:r>
          </a:p>
          <a:p>
            <a:pPr algn="ctr"/>
            <a:r>
              <a:rPr lang="en-GB" sz="1400" b="1" dirty="0">
                <a:solidFill>
                  <a:schemeClr val="bg1"/>
                </a:solidFill>
              </a:rPr>
              <a:t>Working Group</a:t>
            </a:r>
          </a:p>
          <a:p>
            <a:pPr algn="ctr"/>
            <a:r>
              <a:rPr lang="en-GB" sz="1100" dirty="0">
                <a:solidFill>
                  <a:schemeClr val="bg1"/>
                </a:solidFill>
              </a:rPr>
              <a:t>Peter Stevenson</a:t>
            </a:r>
          </a:p>
          <a:p>
            <a:pPr algn="ctr"/>
            <a:r>
              <a:rPr lang="en-GB" sz="1100" dirty="0">
                <a:solidFill>
                  <a:schemeClr val="bg1"/>
                </a:solidFill>
              </a:rPr>
              <a:t>Others TBC by Peter</a:t>
            </a:r>
          </a:p>
          <a:p>
            <a:pPr algn="ctr"/>
            <a:endParaRPr lang="en-GB" sz="1100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131C41F-42C2-FEB5-76F0-CFB86E897801}"/>
              </a:ext>
            </a:extLst>
          </p:cNvPr>
          <p:cNvSpPr txBox="1"/>
          <p:nvPr/>
        </p:nvSpPr>
        <p:spPr>
          <a:xfrm>
            <a:off x="7182159" y="4738532"/>
            <a:ext cx="20937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</a:rPr>
              <a:t>Transport &amp; Parking</a:t>
            </a:r>
          </a:p>
          <a:p>
            <a:pPr algn="ctr"/>
            <a:r>
              <a:rPr lang="en-GB" sz="1400" b="1" dirty="0">
                <a:solidFill>
                  <a:schemeClr val="bg1"/>
                </a:solidFill>
              </a:rPr>
              <a:t>Working Group</a:t>
            </a:r>
          </a:p>
          <a:p>
            <a:pPr algn="ctr"/>
            <a:r>
              <a:rPr lang="en-GB" sz="1100" dirty="0">
                <a:solidFill>
                  <a:schemeClr val="bg1"/>
                </a:solidFill>
              </a:rPr>
              <a:t>Ben Full</a:t>
            </a:r>
          </a:p>
          <a:p>
            <a:pPr algn="ctr"/>
            <a:r>
              <a:rPr lang="en-GB" sz="1100" dirty="0">
                <a:solidFill>
                  <a:schemeClr val="bg1"/>
                </a:solidFill>
              </a:rPr>
              <a:t>Peter Robinson</a:t>
            </a:r>
          </a:p>
          <a:p>
            <a:pPr algn="ctr"/>
            <a:r>
              <a:rPr lang="en-GB" sz="1100" dirty="0">
                <a:solidFill>
                  <a:schemeClr val="bg1"/>
                </a:solidFill>
              </a:rPr>
              <a:t>Mark Sugden</a:t>
            </a:r>
          </a:p>
          <a:p>
            <a:pPr algn="ctr"/>
            <a:r>
              <a:rPr lang="en-GB" sz="1100" dirty="0">
                <a:solidFill>
                  <a:schemeClr val="bg1"/>
                </a:solidFill>
              </a:rPr>
              <a:t>Others TBC by Mark</a:t>
            </a:r>
          </a:p>
        </p:txBody>
      </p:sp>
      <p:pic>
        <p:nvPicPr>
          <p:cNvPr id="22" name="Graphic 21" descr="Car with solid fill">
            <a:extLst>
              <a:ext uri="{FF2B5EF4-FFF2-40B4-BE49-F238E27FC236}">
                <a16:creationId xmlns:a16="http://schemas.microsoft.com/office/drawing/2014/main" id="{3090A507-CC75-223F-9896-43C48799AA0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652030" y="4099751"/>
            <a:ext cx="914400" cy="9144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729B9D4-61A0-EBDA-BD4B-5D66F0056838}"/>
              </a:ext>
            </a:extLst>
          </p:cNvPr>
          <p:cNvSpPr txBox="1"/>
          <p:nvPr/>
        </p:nvSpPr>
        <p:spPr>
          <a:xfrm>
            <a:off x="4674990" y="4738532"/>
            <a:ext cx="2839453" cy="2046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</a:rPr>
              <a:t>Shops &amp; Businesses</a:t>
            </a:r>
          </a:p>
          <a:p>
            <a:pPr algn="ctr"/>
            <a:r>
              <a:rPr lang="en-GB" sz="1400" b="1" dirty="0">
                <a:solidFill>
                  <a:schemeClr val="bg1"/>
                </a:solidFill>
              </a:rPr>
              <a:t>Working Group</a:t>
            </a:r>
          </a:p>
          <a:p>
            <a:pPr algn="ctr"/>
            <a:r>
              <a:rPr lang="en-GB" sz="1100" i="1" dirty="0">
                <a:solidFill>
                  <a:schemeClr val="bg1"/>
                </a:solidFill>
              </a:rPr>
              <a:t>Simon </a:t>
            </a:r>
            <a:r>
              <a:rPr lang="en-GB" sz="1100" i="1" dirty="0" err="1">
                <a:solidFill>
                  <a:schemeClr val="bg1"/>
                </a:solidFill>
              </a:rPr>
              <a:t>Baile</a:t>
            </a:r>
            <a:endParaRPr lang="en-GB" sz="1100" i="1" dirty="0">
              <a:solidFill>
                <a:schemeClr val="bg1"/>
              </a:solidFill>
            </a:endParaRPr>
          </a:p>
          <a:p>
            <a:pPr algn="ctr"/>
            <a:r>
              <a:rPr lang="en-GB" sz="1100" i="1" dirty="0">
                <a:solidFill>
                  <a:schemeClr val="bg1"/>
                </a:solidFill>
              </a:rPr>
              <a:t>Philip Champion</a:t>
            </a:r>
          </a:p>
          <a:p>
            <a:pPr algn="ctr"/>
            <a:r>
              <a:rPr lang="en-GB" sz="1100" i="1" dirty="0">
                <a:solidFill>
                  <a:schemeClr val="bg1"/>
                </a:solidFill>
              </a:rPr>
              <a:t>Emma Curtis</a:t>
            </a:r>
          </a:p>
          <a:p>
            <a:pPr algn="ctr"/>
            <a:r>
              <a:rPr lang="en-GB" sz="1100" i="1" dirty="0">
                <a:solidFill>
                  <a:schemeClr val="bg1"/>
                </a:solidFill>
              </a:rPr>
              <a:t>Cllr Holt</a:t>
            </a:r>
          </a:p>
          <a:p>
            <a:pPr algn="ctr"/>
            <a:r>
              <a:rPr lang="en-GB" sz="1100" i="1" dirty="0">
                <a:solidFill>
                  <a:schemeClr val="bg1"/>
                </a:solidFill>
              </a:rPr>
              <a:t>Ulrika Pulford</a:t>
            </a:r>
          </a:p>
          <a:p>
            <a:pPr algn="ctr"/>
            <a:r>
              <a:rPr lang="en-GB" sz="1100" i="1" dirty="0">
                <a:solidFill>
                  <a:schemeClr val="bg1"/>
                </a:solidFill>
              </a:rPr>
              <a:t>Gary State</a:t>
            </a:r>
          </a:p>
          <a:p>
            <a:pPr algn="ctr"/>
            <a:r>
              <a:rPr lang="en-GB" sz="1100" i="1" dirty="0">
                <a:solidFill>
                  <a:schemeClr val="bg1"/>
                </a:solidFill>
              </a:rPr>
              <a:t>Leo Tye (C))</a:t>
            </a:r>
          </a:p>
          <a:p>
            <a:pPr algn="ctr"/>
            <a:r>
              <a:rPr lang="en-GB" sz="1100" i="1">
                <a:solidFill>
                  <a:schemeClr val="bg1"/>
                </a:solidFill>
              </a:rPr>
              <a:t>Nicole &amp; Lauren </a:t>
            </a:r>
            <a:r>
              <a:rPr lang="en-GB" sz="1100" i="1" dirty="0">
                <a:solidFill>
                  <a:schemeClr val="bg1"/>
                </a:solidFill>
              </a:rPr>
              <a:t>Dodds</a:t>
            </a:r>
          </a:p>
          <a:p>
            <a:pPr algn="ctr"/>
            <a:r>
              <a:rPr lang="en-GB" sz="1100" i="1" dirty="0">
                <a:solidFill>
                  <a:schemeClr val="bg1"/>
                </a:solidFill>
              </a:rPr>
              <a:t>Redmond Walshe</a:t>
            </a:r>
          </a:p>
        </p:txBody>
      </p:sp>
      <p:pic>
        <p:nvPicPr>
          <p:cNvPr id="25" name="Graphic 24" descr="Shopping cart outline">
            <a:extLst>
              <a:ext uri="{FF2B5EF4-FFF2-40B4-BE49-F238E27FC236}">
                <a16:creationId xmlns:a16="http://schemas.microsoft.com/office/drawing/2014/main" id="{1EA48643-885A-5431-88C6-05F5B058148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596636" y="3957990"/>
            <a:ext cx="837397" cy="837397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71EE936E-D64C-1A27-6C9A-C1DF126009E5}"/>
              </a:ext>
            </a:extLst>
          </p:cNvPr>
          <p:cNvSpPr txBox="1"/>
          <p:nvPr/>
        </p:nvSpPr>
        <p:spPr>
          <a:xfrm>
            <a:off x="2912392" y="4738532"/>
            <a:ext cx="2231690" cy="1585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</a:rPr>
              <a:t>Health, Wellbeing &amp;</a:t>
            </a:r>
          </a:p>
          <a:p>
            <a:pPr algn="ctr"/>
            <a:r>
              <a:rPr lang="en-GB" sz="1400" b="1" dirty="0">
                <a:solidFill>
                  <a:schemeClr val="bg1"/>
                </a:solidFill>
              </a:rPr>
              <a:t> Leisure</a:t>
            </a:r>
          </a:p>
          <a:p>
            <a:pPr algn="ctr"/>
            <a:r>
              <a:rPr lang="en-GB" sz="1400" b="1" dirty="0">
                <a:solidFill>
                  <a:schemeClr val="bg1"/>
                </a:solidFill>
              </a:rPr>
              <a:t>Working  Group</a:t>
            </a:r>
          </a:p>
          <a:p>
            <a:pPr algn="ctr"/>
            <a:r>
              <a:rPr lang="en-GB" sz="1100" dirty="0">
                <a:solidFill>
                  <a:schemeClr val="bg1"/>
                </a:solidFill>
              </a:rPr>
              <a:t>John Bamford</a:t>
            </a:r>
          </a:p>
          <a:p>
            <a:pPr algn="ctr"/>
            <a:r>
              <a:rPr lang="en-GB" sz="1100" dirty="0">
                <a:solidFill>
                  <a:schemeClr val="bg1"/>
                </a:solidFill>
              </a:rPr>
              <a:t>Cllr </a:t>
            </a:r>
            <a:r>
              <a:rPr lang="en-GB" sz="1100" dirty="0" err="1">
                <a:solidFill>
                  <a:schemeClr val="bg1"/>
                </a:solidFill>
              </a:rPr>
              <a:t>Collon</a:t>
            </a:r>
            <a:endParaRPr lang="en-GB" sz="1100" dirty="0">
              <a:solidFill>
                <a:schemeClr val="bg1"/>
              </a:solidFill>
            </a:endParaRPr>
          </a:p>
          <a:p>
            <a:pPr algn="ctr"/>
            <a:r>
              <a:rPr lang="en-GB" sz="1100" dirty="0">
                <a:solidFill>
                  <a:schemeClr val="bg1"/>
                </a:solidFill>
              </a:rPr>
              <a:t>Cllr French (C)</a:t>
            </a:r>
          </a:p>
          <a:p>
            <a:pPr algn="ctr"/>
            <a:r>
              <a:rPr lang="en-GB" sz="1100" dirty="0">
                <a:solidFill>
                  <a:schemeClr val="bg1"/>
                </a:solidFill>
              </a:rPr>
              <a:t>Pam Jarvis</a:t>
            </a:r>
          </a:p>
          <a:p>
            <a:pPr algn="ctr"/>
            <a:r>
              <a:rPr lang="en-GB" sz="1100" dirty="0">
                <a:solidFill>
                  <a:schemeClr val="bg1"/>
                </a:solidFill>
              </a:rPr>
              <a:t>Chris Kerr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608AF57-A15D-49B7-AB04-60A434B4D855}"/>
              </a:ext>
            </a:extLst>
          </p:cNvPr>
          <p:cNvSpPr txBox="1"/>
          <p:nvPr/>
        </p:nvSpPr>
        <p:spPr>
          <a:xfrm>
            <a:off x="795310" y="4738532"/>
            <a:ext cx="22316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</a:rPr>
              <a:t>New Development &amp;</a:t>
            </a:r>
          </a:p>
          <a:p>
            <a:pPr algn="ctr"/>
            <a:r>
              <a:rPr lang="en-GB" sz="1400" b="1" dirty="0">
                <a:solidFill>
                  <a:schemeClr val="bg1"/>
                </a:solidFill>
              </a:rPr>
              <a:t>Housing</a:t>
            </a:r>
          </a:p>
          <a:p>
            <a:pPr algn="ctr"/>
            <a:r>
              <a:rPr lang="en-GB" sz="1400" b="1" dirty="0">
                <a:solidFill>
                  <a:schemeClr val="bg1"/>
                </a:solidFill>
              </a:rPr>
              <a:t>Working Group</a:t>
            </a:r>
          </a:p>
          <a:p>
            <a:pPr algn="ctr"/>
            <a:r>
              <a:rPr lang="en-GB" sz="1100" dirty="0">
                <a:solidFill>
                  <a:schemeClr val="bg1"/>
                </a:solidFill>
              </a:rPr>
              <a:t>Clive Thompson</a:t>
            </a:r>
          </a:p>
          <a:p>
            <a:pPr algn="ctr"/>
            <a:r>
              <a:rPr lang="en-GB" sz="1100" dirty="0">
                <a:solidFill>
                  <a:schemeClr val="bg1"/>
                </a:solidFill>
              </a:rPr>
              <a:t>Others TBC by Clive</a:t>
            </a:r>
          </a:p>
        </p:txBody>
      </p:sp>
      <p:pic>
        <p:nvPicPr>
          <p:cNvPr id="28" name="Graphic 27" descr="House outline">
            <a:extLst>
              <a:ext uri="{FF2B5EF4-FFF2-40B4-BE49-F238E27FC236}">
                <a16:creationId xmlns:a16="http://schemas.microsoft.com/office/drawing/2014/main" id="{0A5318A8-D8FA-7207-4B8A-6B8838586B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523544" y="3926307"/>
            <a:ext cx="826650" cy="826650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A7E72B6E-CC10-6580-9A3E-44780AAA9B94}"/>
              </a:ext>
            </a:extLst>
          </p:cNvPr>
          <p:cNvGrpSpPr/>
          <p:nvPr/>
        </p:nvGrpSpPr>
        <p:grpSpPr>
          <a:xfrm>
            <a:off x="3596671" y="4013122"/>
            <a:ext cx="1010567" cy="923586"/>
            <a:chOff x="6322183" y="4559972"/>
            <a:chExt cx="1212784" cy="1241656"/>
          </a:xfrm>
          <a:solidFill>
            <a:schemeClr val="bg1"/>
          </a:solidFill>
        </p:grpSpPr>
        <p:pic>
          <p:nvPicPr>
            <p:cNvPr id="34" name="Graphic 33" descr="Mental Health outline">
              <a:extLst>
                <a:ext uri="{FF2B5EF4-FFF2-40B4-BE49-F238E27FC236}">
                  <a16:creationId xmlns:a16="http://schemas.microsoft.com/office/drawing/2014/main" id="{71175434-A084-7EF2-F7D8-4B41D048350A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6322183" y="4559972"/>
              <a:ext cx="914400" cy="914400"/>
            </a:xfrm>
            <a:prstGeom prst="rect">
              <a:avLst/>
            </a:prstGeom>
          </p:spPr>
        </p:pic>
        <p:pic>
          <p:nvPicPr>
            <p:cNvPr id="36" name="Graphic 35" descr="Dumbbell with solid fill">
              <a:extLst>
                <a:ext uri="{FF2B5EF4-FFF2-40B4-BE49-F238E27FC236}">
                  <a16:creationId xmlns:a16="http://schemas.microsoft.com/office/drawing/2014/main" id="{24FF5BE1-65F9-2794-6C39-20BEE355E5B7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6620567" y="4887228"/>
              <a:ext cx="914400" cy="914400"/>
            </a:xfrm>
            <a:prstGeom prst="rect">
              <a:avLst/>
            </a:prstGeom>
          </p:spPr>
        </p:pic>
      </p:grp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A55B05C5-FF1F-2B97-B517-E2E08EC3D801}"/>
              </a:ext>
            </a:extLst>
          </p:cNvPr>
          <p:cNvCxnSpPr>
            <a:cxnSpLocks/>
          </p:cNvCxnSpPr>
          <p:nvPr/>
        </p:nvCxnSpPr>
        <p:spPr>
          <a:xfrm flipV="1">
            <a:off x="6469573" y="1264637"/>
            <a:ext cx="0" cy="272688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B9D5834D-E468-002D-5235-E2BE5688629F}"/>
              </a:ext>
            </a:extLst>
          </p:cNvPr>
          <p:cNvCxnSpPr>
            <a:cxnSpLocks/>
          </p:cNvCxnSpPr>
          <p:nvPr/>
        </p:nvCxnSpPr>
        <p:spPr>
          <a:xfrm flipV="1">
            <a:off x="10261449" y="3665935"/>
            <a:ext cx="0" cy="29205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F1F5B4FF-E283-F47D-48AE-1B30CBE5C63B}"/>
              </a:ext>
            </a:extLst>
          </p:cNvPr>
          <p:cNvCxnSpPr>
            <a:cxnSpLocks/>
          </p:cNvCxnSpPr>
          <p:nvPr/>
        </p:nvCxnSpPr>
        <p:spPr>
          <a:xfrm flipV="1">
            <a:off x="3511634" y="1264637"/>
            <a:ext cx="1" cy="35674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151F81DB-3A15-E51A-9397-ABD49BF0D93D}"/>
              </a:ext>
            </a:extLst>
          </p:cNvPr>
          <p:cNvCxnSpPr>
            <a:cxnSpLocks/>
          </p:cNvCxnSpPr>
          <p:nvPr/>
        </p:nvCxnSpPr>
        <p:spPr>
          <a:xfrm flipV="1">
            <a:off x="7650498" y="1264637"/>
            <a:ext cx="0" cy="35674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D89655F4-51DF-A600-B4E1-B8CCB2932B50}"/>
              </a:ext>
            </a:extLst>
          </p:cNvPr>
          <p:cNvSpPr txBox="1"/>
          <p:nvPr/>
        </p:nvSpPr>
        <p:spPr>
          <a:xfrm>
            <a:off x="5701477" y="15876"/>
            <a:ext cx="20953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 i="1" dirty="0">
              <a:solidFill>
                <a:schemeClr val="bg1"/>
              </a:solidFill>
            </a:endParaRPr>
          </a:p>
          <a:p>
            <a:pPr algn="ctr"/>
            <a:r>
              <a:rPr lang="en-GB" sz="1100" i="1" dirty="0">
                <a:solidFill>
                  <a:schemeClr val="bg1"/>
                </a:solidFill>
              </a:rPr>
              <a:t>All 10 CPC Cllrs</a:t>
            </a:r>
          </a:p>
          <a:p>
            <a:pPr algn="ctr"/>
            <a:r>
              <a:rPr lang="en-GB" sz="1100" i="1" dirty="0">
                <a:solidFill>
                  <a:schemeClr val="bg1"/>
                </a:solidFill>
              </a:rPr>
              <a:t>Cllr Holt (C)</a:t>
            </a:r>
          </a:p>
          <a:p>
            <a:pPr algn="ctr"/>
            <a:r>
              <a:rPr lang="en-GB" sz="1100" i="1" dirty="0">
                <a:solidFill>
                  <a:schemeClr val="bg1"/>
                </a:solidFill>
              </a:rPr>
              <a:t>Cllr Moon (VC)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245C9AB-F738-12E4-E29F-089D185DB50D}"/>
              </a:ext>
            </a:extLst>
          </p:cNvPr>
          <p:cNvSpPr txBox="1"/>
          <p:nvPr/>
        </p:nvSpPr>
        <p:spPr>
          <a:xfrm>
            <a:off x="8982203" y="1915913"/>
            <a:ext cx="223169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 i="1" dirty="0">
              <a:solidFill>
                <a:schemeClr val="bg1"/>
              </a:solidFill>
            </a:endParaRPr>
          </a:p>
          <a:p>
            <a:pPr algn="ctr"/>
            <a:r>
              <a:rPr lang="en-GB" sz="1100" i="1" dirty="0">
                <a:solidFill>
                  <a:schemeClr val="bg1"/>
                </a:solidFill>
              </a:rPr>
              <a:t>Cllr Bray (C)</a:t>
            </a:r>
          </a:p>
          <a:p>
            <a:pPr algn="ctr"/>
            <a:r>
              <a:rPr lang="en-GB" sz="1100" i="1" dirty="0">
                <a:solidFill>
                  <a:schemeClr val="bg1"/>
                </a:solidFill>
              </a:rPr>
              <a:t>Cllr Coffey</a:t>
            </a:r>
          </a:p>
          <a:p>
            <a:pPr algn="ctr"/>
            <a:r>
              <a:rPr lang="en-GB" sz="1100" i="1" dirty="0">
                <a:solidFill>
                  <a:schemeClr val="bg1"/>
                </a:solidFill>
              </a:rPr>
              <a:t>Cllr Freeborn</a:t>
            </a:r>
          </a:p>
          <a:p>
            <a:pPr algn="ctr"/>
            <a:r>
              <a:rPr lang="en-GB" sz="1100" i="1" dirty="0">
                <a:solidFill>
                  <a:schemeClr val="bg1"/>
                </a:solidFill>
              </a:rPr>
              <a:t>Cllr French</a:t>
            </a:r>
          </a:p>
          <a:p>
            <a:pPr algn="ctr"/>
            <a:r>
              <a:rPr lang="en-GB" sz="1100" i="1" dirty="0">
                <a:solidFill>
                  <a:schemeClr val="bg1"/>
                </a:solidFill>
              </a:rPr>
              <a:t>Cllr Holt</a:t>
            </a:r>
          </a:p>
          <a:p>
            <a:pPr algn="ctr"/>
            <a:r>
              <a:rPr lang="en-GB" sz="1100" i="1" dirty="0">
                <a:solidFill>
                  <a:schemeClr val="bg1"/>
                </a:solidFill>
              </a:rPr>
              <a:t>Cllr Moon (VC)</a:t>
            </a:r>
          </a:p>
          <a:p>
            <a:pPr algn="ctr"/>
            <a:r>
              <a:rPr lang="en-GB" sz="1100" i="1" dirty="0">
                <a:solidFill>
                  <a:schemeClr val="bg1"/>
                </a:solidFill>
              </a:rPr>
              <a:t>Mark </a:t>
            </a:r>
            <a:r>
              <a:rPr lang="en-GB" sz="1100" i="1" dirty="0" err="1">
                <a:solidFill>
                  <a:schemeClr val="bg1"/>
                </a:solidFill>
              </a:rPr>
              <a:t>Tymieniecki</a:t>
            </a:r>
            <a:endParaRPr lang="en-GB" sz="1100" i="1" dirty="0">
              <a:solidFill>
                <a:schemeClr val="bg1"/>
              </a:solidFill>
            </a:endParaRPr>
          </a:p>
          <a:p>
            <a:pPr algn="ctr"/>
            <a:r>
              <a:rPr lang="en-GB" sz="1100" i="1" dirty="0">
                <a:solidFill>
                  <a:schemeClr val="bg1"/>
                </a:solidFill>
              </a:rPr>
              <a:t>Caroline Stevenson</a:t>
            </a:r>
          </a:p>
          <a:p>
            <a:pPr algn="ctr"/>
            <a:r>
              <a:rPr lang="en-GB" sz="1100" i="1" dirty="0">
                <a:solidFill>
                  <a:schemeClr val="bg1"/>
                </a:solidFill>
              </a:rPr>
              <a:t>Peter Stevenson</a:t>
            </a:r>
          </a:p>
          <a:p>
            <a:pPr algn="ctr"/>
            <a:endParaRPr lang="en-GB" sz="1100" i="1" dirty="0">
              <a:solidFill>
                <a:schemeClr val="bg1"/>
              </a:solidFill>
            </a:endParaRPr>
          </a:p>
          <a:p>
            <a:pPr algn="ctr"/>
            <a:endParaRPr lang="en-GB" sz="1100" i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E78CAA9-869C-572B-23E3-59D490698670}"/>
              </a:ext>
            </a:extLst>
          </p:cNvPr>
          <p:cNvSpPr txBox="1"/>
          <p:nvPr/>
        </p:nvSpPr>
        <p:spPr>
          <a:xfrm>
            <a:off x="722493" y="1443718"/>
            <a:ext cx="2231690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 i="1" dirty="0">
              <a:solidFill>
                <a:schemeClr val="bg1"/>
              </a:solidFill>
            </a:endParaRPr>
          </a:p>
          <a:p>
            <a:pPr algn="ctr"/>
            <a:r>
              <a:rPr lang="en-GB" sz="1100" i="1" dirty="0">
                <a:solidFill>
                  <a:schemeClr val="bg1"/>
                </a:solidFill>
              </a:rPr>
              <a:t>John Bamford</a:t>
            </a:r>
          </a:p>
          <a:p>
            <a:pPr algn="ctr"/>
            <a:r>
              <a:rPr lang="en-GB" sz="1100" i="1" dirty="0">
                <a:solidFill>
                  <a:schemeClr val="bg1"/>
                </a:solidFill>
              </a:rPr>
              <a:t>Cllr Bingham</a:t>
            </a:r>
          </a:p>
          <a:p>
            <a:pPr algn="ctr"/>
            <a:r>
              <a:rPr lang="en-GB" sz="1100" i="1" dirty="0">
                <a:solidFill>
                  <a:schemeClr val="bg1"/>
                </a:solidFill>
              </a:rPr>
              <a:t>Cllr Bray (VC)</a:t>
            </a:r>
          </a:p>
          <a:p>
            <a:pPr algn="ctr"/>
            <a:r>
              <a:rPr lang="en-GB" sz="1100" i="1" dirty="0">
                <a:solidFill>
                  <a:schemeClr val="bg1"/>
                </a:solidFill>
              </a:rPr>
              <a:t>John Burns</a:t>
            </a:r>
          </a:p>
          <a:p>
            <a:pPr algn="ctr"/>
            <a:r>
              <a:rPr lang="en-GB" sz="1100" i="1" dirty="0">
                <a:solidFill>
                  <a:schemeClr val="bg1"/>
                </a:solidFill>
              </a:rPr>
              <a:t>Cllr </a:t>
            </a:r>
            <a:r>
              <a:rPr lang="en-GB" sz="1100" i="1" dirty="0" err="1">
                <a:solidFill>
                  <a:schemeClr val="bg1"/>
                </a:solidFill>
              </a:rPr>
              <a:t>Collon</a:t>
            </a:r>
            <a:endParaRPr lang="en-GB" sz="1100" i="1" dirty="0">
              <a:solidFill>
                <a:schemeClr val="bg1"/>
              </a:solidFill>
            </a:endParaRPr>
          </a:p>
          <a:p>
            <a:pPr algn="ctr"/>
            <a:r>
              <a:rPr lang="en-GB" sz="1100" i="1" dirty="0">
                <a:solidFill>
                  <a:schemeClr val="bg1"/>
                </a:solidFill>
              </a:rPr>
              <a:t>Cllr Herbert</a:t>
            </a:r>
          </a:p>
          <a:p>
            <a:pPr algn="ctr"/>
            <a:r>
              <a:rPr lang="en-GB" sz="1100" i="1" dirty="0">
                <a:solidFill>
                  <a:schemeClr val="bg1"/>
                </a:solidFill>
              </a:rPr>
              <a:t>Cllr Holt</a:t>
            </a:r>
          </a:p>
          <a:p>
            <a:pPr algn="ctr"/>
            <a:r>
              <a:rPr lang="en-GB" sz="1100" i="1" dirty="0">
                <a:solidFill>
                  <a:schemeClr val="bg1"/>
                </a:solidFill>
              </a:rPr>
              <a:t>Cllr Moon</a:t>
            </a:r>
          </a:p>
          <a:p>
            <a:pPr algn="ctr"/>
            <a:r>
              <a:rPr lang="en-GB" sz="1100" i="1" dirty="0">
                <a:solidFill>
                  <a:schemeClr val="bg1"/>
                </a:solidFill>
              </a:rPr>
              <a:t>John </a:t>
            </a:r>
            <a:r>
              <a:rPr lang="en-GB" sz="1100" i="1" dirty="0" err="1">
                <a:solidFill>
                  <a:schemeClr val="bg1"/>
                </a:solidFill>
              </a:rPr>
              <a:t>Ovendon</a:t>
            </a:r>
            <a:endParaRPr lang="en-GB" sz="1100" i="1" dirty="0">
              <a:solidFill>
                <a:schemeClr val="bg1"/>
              </a:solidFill>
            </a:endParaRPr>
          </a:p>
          <a:p>
            <a:pPr algn="ctr"/>
            <a:r>
              <a:rPr lang="en-GB" sz="1100" i="1" dirty="0">
                <a:solidFill>
                  <a:schemeClr val="bg1"/>
                </a:solidFill>
              </a:rPr>
              <a:t>Vanessa </a:t>
            </a:r>
            <a:r>
              <a:rPr lang="en-GB" sz="1100" i="1" dirty="0" err="1">
                <a:solidFill>
                  <a:schemeClr val="bg1"/>
                </a:solidFill>
              </a:rPr>
              <a:t>Releen</a:t>
            </a:r>
            <a:endParaRPr lang="en-GB" sz="1100" i="1" dirty="0">
              <a:solidFill>
                <a:schemeClr val="bg1"/>
              </a:solidFill>
            </a:endParaRPr>
          </a:p>
          <a:p>
            <a:pPr algn="ctr"/>
            <a:r>
              <a:rPr lang="en-GB" sz="1100" i="1" dirty="0">
                <a:solidFill>
                  <a:schemeClr val="bg1"/>
                </a:solidFill>
              </a:rPr>
              <a:t>Gareth Jones</a:t>
            </a:r>
          </a:p>
          <a:p>
            <a:pPr algn="ctr"/>
            <a:r>
              <a:rPr lang="en-GB" sz="1100" i="1" dirty="0">
                <a:solidFill>
                  <a:schemeClr val="bg1"/>
                </a:solidFill>
              </a:rPr>
              <a:t>Cllr Sheppard (C)</a:t>
            </a:r>
          </a:p>
          <a:p>
            <a:pPr algn="ctr"/>
            <a:endParaRPr lang="en-GB" sz="1100" i="1" dirty="0">
              <a:solidFill>
                <a:schemeClr val="bg1"/>
              </a:solidFill>
            </a:endParaRPr>
          </a:p>
          <a:p>
            <a:pPr algn="ctr"/>
            <a:endParaRPr lang="en-GB" sz="1100" i="1" dirty="0">
              <a:solidFill>
                <a:schemeClr val="bg1"/>
              </a:solidFill>
            </a:endParaRPr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D73C6EE5-B258-15F6-ED63-C3E82F405AAE}"/>
              </a:ext>
            </a:extLst>
          </p:cNvPr>
          <p:cNvCxnSpPr>
            <a:cxnSpLocks/>
          </p:cNvCxnSpPr>
          <p:nvPr/>
        </p:nvCxnSpPr>
        <p:spPr>
          <a:xfrm flipV="1">
            <a:off x="8191857" y="3699463"/>
            <a:ext cx="0" cy="29205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C4BE616D-83A0-6B45-56A2-194BD8E128B8}"/>
              </a:ext>
            </a:extLst>
          </p:cNvPr>
          <p:cNvCxnSpPr>
            <a:cxnSpLocks/>
          </p:cNvCxnSpPr>
          <p:nvPr/>
        </p:nvCxnSpPr>
        <p:spPr>
          <a:xfrm flipV="1">
            <a:off x="1943457" y="3705559"/>
            <a:ext cx="0" cy="29205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94AC27F4-0383-969C-5045-BBEEC3668B47}"/>
              </a:ext>
            </a:extLst>
          </p:cNvPr>
          <p:cNvCxnSpPr>
            <a:cxnSpLocks/>
          </p:cNvCxnSpPr>
          <p:nvPr/>
        </p:nvCxnSpPr>
        <p:spPr>
          <a:xfrm flipV="1">
            <a:off x="4326829" y="1252445"/>
            <a:ext cx="0" cy="272688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9" name="Picture 78" descr="A green and white logo&#10;&#10;Description automatically generated">
            <a:extLst>
              <a:ext uri="{FF2B5EF4-FFF2-40B4-BE49-F238E27FC236}">
                <a16:creationId xmlns:a16="http://schemas.microsoft.com/office/drawing/2014/main" id="{20E1706A-D403-7DA7-B83D-A1CC677F7575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06" b="42529"/>
          <a:stretch/>
        </p:blipFill>
        <p:spPr>
          <a:xfrm>
            <a:off x="10042004" y="113004"/>
            <a:ext cx="2115195" cy="91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8605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329</Words>
  <Application>Microsoft Office PowerPoint</Application>
  <PresentationFormat>Widescreen</PresentationFormat>
  <Paragraphs>108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Wingdings</vt:lpstr>
      <vt:lpstr>Office Theme</vt:lpstr>
      <vt:lpstr>Governance Structure</vt:lpstr>
      <vt:lpstr>Governance Membership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Donna Holt</dc:creator>
  <cp:lastModifiedBy>Dawn Lacey</cp:lastModifiedBy>
  <cp:revision>13</cp:revision>
  <dcterms:created xsi:type="dcterms:W3CDTF">2024-05-17T08:24:09Z</dcterms:created>
  <dcterms:modified xsi:type="dcterms:W3CDTF">2024-07-15T16:10:57Z</dcterms:modified>
</cp:coreProperties>
</file>